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Lato" panose="02010600030101010101" charset="0"/>
      <p:regular r:id="rId30"/>
      <p:bold r:id="rId31"/>
      <p:italic r:id="rId32"/>
      <p:boldItalic r:id="rId33"/>
    </p:embeddedFont>
    <p:embeddedFont>
      <p:font typeface="Proxima Nova" panose="02010600030101010101" charset="0"/>
      <p:regular r:id="rId34"/>
      <p:bold r:id="rId35"/>
      <p:italic r:id="rId36"/>
      <p:boldItalic r:id="rId37"/>
    </p:embeddedFont>
    <p:embeddedFont>
      <p:font typeface="Raleway" panose="02010600030101010101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93CC17-E04E-40E0-AB47-5961149FDEB5}">
  <a:tblStyle styleId="{7393CC17-E04E-40E0-AB47-5961149FDE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7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2ccbb5dc6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2ccbb5dc6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de2cc902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de2cc902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cde2cc902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cde2cc902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44a6bb93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44a6bb93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2afa563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2afa563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2afa5639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2afa5639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2afa5639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2afa5639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de2cc90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de2cc90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44b1cf305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44b1cf305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44b1cf305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44b1cf305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de2cc90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de2cc90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44b1cf305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44b1cf305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44b1cf30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44b1cf30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2afa5639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2afa5639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44a6bb93c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44a6bb93c_1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281d7f7ec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281d7f7ec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2ccbb5dc6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2ccbb5dc6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2ccbb5dc6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2ccbb5dc6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281d7f7ec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d281d7f7ec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281d7f7ec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281d7f7ec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2ccbb5dc6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2ccbb5dc6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2ccbb5dc6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2ccbb5dc6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martasset.com/investing/inflation-calculato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stackoverflow.com/" TargetMode="External"/><Relationship Id="rId4" Type="http://schemas.openxmlformats.org/officeDocument/2006/relationships/hyperlink" Target="https://www.w3schools.com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92400" y="1106125"/>
            <a:ext cx="8359200" cy="176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CN" sz="3509" b="1">
                <a:solidFill>
                  <a:schemeClr val="dk2"/>
                </a:solidFill>
              </a:rPr>
              <a:t>Predicting Movie Revenue </a:t>
            </a:r>
            <a:endParaRPr sz="3509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CN" sz="3509" b="1">
                <a:solidFill>
                  <a:schemeClr val="dk2"/>
                </a:solidFill>
              </a:rPr>
              <a:t>with Machine Learning Methods </a:t>
            </a:r>
            <a:endParaRPr sz="3509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CN" sz="3509" b="1">
                <a:solidFill>
                  <a:schemeClr val="dk2"/>
                </a:solidFill>
              </a:rPr>
              <a:t>using TMDB dataset</a:t>
            </a:r>
            <a:endParaRPr sz="3509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77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3">
            <a:alphaModFix/>
          </a:blip>
          <a:srcRect r="19807"/>
          <a:stretch/>
        </p:blipFill>
        <p:spPr>
          <a:xfrm>
            <a:off x="0" y="2571750"/>
            <a:ext cx="9144001" cy="1164000"/>
          </a:xfrm>
          <a:prstGeom prst="rect">
            <a:avLst/>
          </a:prstGeom>
          <a:noFill/>
          <a:ln>
            <a:noFill/>
          </a:ln>
          <a:effectLst>
            <a:outerShdw blurRad="42863" dist="19050" dir="9660000" algn="bl" rotWithShape="0">
              <a:srgbClr val="000000">
                <a:alpha val="30000"/>
              </a:srgbClr>
            </a:outerShdw>
          </a:effectLst>
        </p:spPr>
      </p:pic>
      <p:sp>
        <p:nvSpPr>
          <p:cNvPr id="61" name="Google Shape;61;p13"/>
          <p:cNvSpPr txBox="1">
            <a:spLocks noGrp="1"/>
          </p:cNvSpPr>
          <p:nvPr>
            <p:ph type="title" idx="4294967295"/>
          </p:nvPr>
        </p:nvSpPr>
        <p:spPr>
          <a:xfrm>
            <a:off x="1270800" y="4132100"/>
            <a:ext cx="241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FS6 - Group 2 </a:t>
            </a:r>
            <a:endParaRPr b="1"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4294967295"/>
          </p:nvPr>
        </p:nvSpPr>
        <p:spPr>
          <a:xfrm>
            <a:off x="3685800" y="3836450"/>
            <a:ext cx="35163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CN" sz="2000"/>
              <a:t>JIANG YUXIN   -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CN" sz="2000"/>
              <a:t>ZHANG CHI   -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CN" sz="2000"/>
              <a:t>ZHANG MENGAO   -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/>
        </p:nvSpPr>
        <p:spPr>
          <a:xfrm>
            <a:off x="107350" y="751225"/>
            <a:ext cx="4237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➢"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Dataset ready to build model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4344850" y="781975"/>
            <a:ext cx="2592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(4473 rows,  31 columns)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50" y="1292550"/>
            <a:ext cx="8186076" cy="190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175" y="3243950"/>
            <a:ext cx="5857848" cy="170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 txBox="1"/>
          <p:nvPr/>
        </p:nvSpPr>
        <p:spPr>
          <a:xfrm>
            <a:off x="6832025" y="3837325"/>
            <a:ext cx="1915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One hot encode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Machine Learning --- Regression</a:t>
            </a:r>
            <a:endParaRPr b="1"/>
          </a:p>
        </p:txBody>
      </p:sp>
      <p:sp>
        <p:nvSpPr>
          <p:cNvPr id="163" name="Google Shape;163;p23"/>
          <p:cNvSpPr txBox="1">
            <a:spLocks noGrp="1"/>
          </p:cNvSpPr>
          <p:nvPr>
            <p:ph type="body" idx="1"/>
          </p:nvPr>
        </p:nvSpPr>
        <p:spPr>
          <a:xfrm>
            <a:off x="311700" y="1077925"/>
            <a:ext cx="9144000" cy="30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900">
                <a:solidFill>
                  <a:schemeClr val="dk1"/>
                </a:solidFill>
                <a:highlight>
                  <a:srgbClr val="FFFFFF"/>
                </a:highlight>
              </a:rPr>
              <a:t>Assumption:  1. i.i.d normal distribution of error terms</a:t>
            </a:r>
            <a:endParaRPr sz="19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9144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900">
                <a:solidFill>
                  <a:schemeClr val="dk1"/>
                </a:solidFill>
                <a:highlight>
                  <a:srgbClr val="FFFFFF"/>
                </a:highlight>
              </a:rPr>
              <a:t>2. linear relationship</a:t>
            </a:r>
            <a:endParaRPr sz="19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00"/>
              <a:buChar char="➢"/>
            </a:pPr>
            <a:r>
              <a:rPr lang="zh-CN" sz="1900" b="1">
                <a:solidFill>
                  <a:schemeClr val="dk2"/>
                </a:solidFill>
                <a:highlight>
                  <a:srgbClr val="FFFFFF"/>
                </a:highlight>
              </a:rPr>
              <a:t>Linear Regression</a:t>
            </a:r>
            <a:r>
              <a:rPr lang="zh-CN" sz="1900">
                <a:solidFill>
                  <a:srgbClr val="292929"/>
                </a:solidFill>
                <a:highlight>
                  <a:srgbClr val="FFFFFF"/>
                </a:highlight>
              </a:rPr>
              <a:t>   → Simple, low time complexity</a:t>
            </a:r>
            <a:endParaRPr sz="19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00"/>
              <a:buChar char="➢"/>
            </a:pPr>
            <a:r>
              <a:rPr lang="zh-CN" sz="1900" b="1">
                <a:solidFill>
                  <a:schemeClr val="dk2"/>
                </a:solidFill>
                <a:highlight>
                  <a:srgbClr val="FFFFFF"/>
                </a:highlight>
              </a:rPr>
              <a:t>Ridge Regression</a:t>
            </a:r>
            <a:endParaRPr sz="1900" b="1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1900">
                <a:solidFill>
                  <a:srgbClr val="292929"/>
                </a:solidFill>
                <a:highlight>
                  <a:srgbClr val="FFFFFF"/>
                </a:highlight>
              </a:rPr>
              <a:t>					     Regularization: add a constraint to the loss function</a:t>
            </a:r>
            <a:endParaRPr sz="19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900"/>
              <a:buChar char="➢"/>
            </a:pPr>
            <a:r>
              <a:rPr lang="zh-CN" sz="1900" b="1">
                <a:solidFill>
                  <a:schemeClr val="dk2"/>
                </a:solidFill>
                <a:highlight>
                  <a:srgbClr val="FFFFFF"/>
                </a:highlight>
              </a:rPr>
              <a:t>LASSO Regression</a:t>
            </a:r>
            <a:endParaRPr sz="1900" b="1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9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4" name="Google Shape;164;p23"/>
          <p:cNvSpPr/>
          <p:nvPr/>
        </p:nvSpPr>
        <p:spPr>
          <a:xfrm>
            <a:off x="2986350" y="3200600"/>
            <a:ext cx="476100" cy="11430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3772575" y="4215825"/>
            <a:ext cx="30510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3"/>
          <p:cNvSpPr txBox="1"/>
          <p:nvPr/>
        </p:nvSpPr>
        <p:spPr>
          <a:xfrm>
            <a:off x="4844575" y="4535350"/>
            <a:ext cx="253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" name="Google Shape;171;p24"/>
          <p:cNvGraphicFramePr/>
          <p:nvPr/>
        </p:nvGraphicFramePr>
        <p:xfrm>
          <a:off x="808175" y="1017715"/>
          <a:ext cx="7646175" cy="2126000"/>
        </p:xfrm>
        <a:graphic>
          <a:graphicData uri="http://schemas.openxmlformats.org/drawingml/2006/table">
            <a:tbl>
              <a:tblPr>
                <a:noFill/>
                <a:tableStyleId>{7393CC17-E04E-40E0-AB47-5961149FDEB5}</a:tableStyleId>
              </a:tblPr>
              <a:tblGrid>
                <a:gridCol w="2548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8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8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MSE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 square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Linear regression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1.50562740505947</a:t>
                      </a: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0.6636029199484988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Ridge regression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1.5050298144608574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0.663736437531776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LASSO regression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2.16446512339398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0.5164011063186729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146800" y="269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Machine Learning --- Regression</a:t>
            </a:r>
            <a:endParaRPr b="1"/>
          </a:p>
        </p:txBody>
      </p:sp>
      <p:sp>
        <p:nvSpPr>
          <p:cNvPr id="173" name="Google Shape;173;p24"/>
          <p:cNvSpPr txBox="1"/>
          <p:nvPr/>
        </p:nvSpPr>
        <p:spPr>
          <a:xfrm>
            <a:off x="808175" y="3380900"/>
            <a:ext cx="6170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→ </a:t>
            </a:r>
            <a:r>
              <a:rPr lang="zh-CN" sz="2000" b="1">
                <a:latin typeface="Proxima Nova"/>
                <a:ea typeface="Proxima Nova"/>
                <a:cs typeface="Proxima Nova"/>
                <a:sym typeface="Proxima Nova"/>
              </a:rPr>
              <a:t>Linear regression model</a:t>
            </a: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 performs best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Reason: not much </a:t>
            </a:r>
            <a:r>
              <a:rPr lang="zh-CN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multicollinearity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600" y="92778"/>
            <a:ext cx="4069676" cy="20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605" y="2636529"/>
            <a:ext cx="4069676" cy="2066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8675" y="1404926"/>
            <a:ext cx="4069676" cy="206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/>
          <p:nvPr/>
        </p:nvSpPr>
        <p:spPr>
          <a:xfrm>
            <a:off x="1309075" y="2110050"/>
            <a:ext cx="2133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Proxima Nova"/>
                <a:ea typeface="Proxima Nova"/>
                <a:cs typeface="Proxima Nova"/>
                <a:sym typeface="Proxima Nova"/>
              </a:rPr>
              <a:t>Linear regression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1309075" y="4572250"/>
            <a:ext cx="2133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Proxima Nova"/>
                <a:ea typeface="Proxima Nova"/>
                <a:cs typeface="Proxima Nova"/>
                <a:sym typeface="Proxima Nova"/>
              </a:rPr>
              <a:t>Ridge regression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5923850" y="3562375"/>
            <a:ext cx="2133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Proxima Nova"/>
                <a:ea typeface="Proxima Nova"/>
                <a:cs typeface="Proxima Nova"/>
                <a:sym typeface="Proxima Nova"/>
              </a:rPr>
              <a:t>LASSO regression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4572000" y="152113"/>
            <a:ext cx="2685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Proxima Nova"/>
                <a:ea typeface="Proxima Nova"/>
                <a:cs typeface="Proxima Nova"/>
                <a:sym typeface="Proxima Nova"/>
              </a:rPr>
              <a:t>X: Actual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latin typeface="Proxima Nova"/>
                <a:ea typeface="Proxima Nova"/>
                <a:cs typeface="Proxima Nova"/>
                <a:sym typeface="Proxima Nova"/>
              </a:rPr>
              <a:t>Y: Predicted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Machine learning- decision tree</a:t>
            </a:r>
            <a:endParaRPr b="1"/>
          </a:p>
        </p:txBody>
      </p:sp>
      <p:sp>
        <p:nvSpPr>
          <p:cNvPr id="190" name="Google Shape;190;p2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9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000000"/>
                </a:solidFill>
              </a:rPr>
              <a:t>Purpose of using decision tree: </a:t>
            </a: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000000"/>
                </a:solidFill>
              </a:rPr>
              <a:t>To capture any possible relationship both, linear and non-linear, between the data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000000"/>
                </a:solidFill>
              </a:rPr>
              <a:t>Regression Tree: </a:t>
            </a:r>
            <a:endParaRPr sz="2000">
              <a:solidFill>
                <a:srgbClr val="000000"/>
              </a:solidFill>
            </a:endParaRPr>
          </a:p>
          <a:p>
            <a:pPr marL="914400" lvl="0" indent="-355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Simplest way to predict the value </a:t>
            </a:r>
            <a:endParaRPr sz="2000" b="1">
              <a:solidFill>
                <a:schemeClr val="dk2"/>
              </a:solidFill>
            </a:endParaRPr>
          </a:p>
          <a:p>
            <a:pPr marL="9144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Easily overfit</a:t>
            </a:r>
            <a:endParaRPr sz="20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000000"/>
                </a:solidFill>
              </a:rPr>
              <a:t>Random Forest: </a:t>
            </a:r>
            <a:endParaRPr sz="2000">
              <a:solidFill>
                <a:srgbClr val="000000"/>
              </a:solidFill>
            </a:endParaRPr>
          </a:p>
          <a:p>
            <a:pPr marL="914400" lvl="0" indent="-3556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Reduces overfitting</a:t>
            </a:r>
            <a:endParaRPr sz="2000" b="1">
              <a:solidFill>
                <a:schemeClr val="dk2"/>
              </a:solidFill>
            </a:endParaRPr>
          </a:p>
          <a:p>
            <a:pPr marL="9144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Handle biased data well</a:t>
            </a:r>
            <a:endParaRPr sz="2000" b="1">
              <a:solidFill>
                <a:schemeClr val="dk2"/>
              </a:solidFill>
            </a:endParaRPr>
          </a:p>
          <a:p>
            <a:pPr marL="914400" lvl="0" indent="-3556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Fully consider every variables</a:t>
            </a:r>
            <a:endParaRPr sz="20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Machine learning- decision tree</a:t>
            </a:r>
            <a:endParaRPr b="1"/>
          </a:p>
        </p:txBody>
      </p:sp>
      <p:sp>
        <p:nvSpPr>
          <p:cNvPr id="196" name="Google Shape;196;p27"/>
          <p:cNvSpPr txBox="1">
            <a:spLocks noGrp="1"/>
          </p:cNvSpPr>
          <p:nvPr>
            <p:ph type="body" idx="1"/>
          </p:nvPr>
        </p:nvSpPr>
        <p:spPr>
          <a:xfrm>
            <a:off x="311700" y="3693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2200" b="1">
                <a:solidFill>
                  <a:schemeClr val="dk2"/>
                </a:solidFill>
              </a:rPr>
              <a:t>Random forest: best performance among the models </a:t>
            </a:r>
            <a:endParaRPr sz="2200" b="1">
              <a:solidFill>
                <a:schemeClr val="dk2"/>
              </a:solidFill>
            </a:endParaRPr>
          </a:p>
        </p:txBody>
      </p:sp>
      <p:graphicFrame>
        <p:nvGraphicFramePr>
          <p:cNvPr id="197" name="Google Shape;197;p27"/>
          <p:cNvGraphicFramePr/>
          <p:nvPr/>
        </p:nvGraphicFramePr>
        <p:xfrm>
          <a:off x="311700" y="11524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{7393CC17-E04E-40E0-AB47-5961149FDEB5}</a:tableStyleId>
              </a:tblPr>
              <a:tblGrid>
                <a:gridCol w="2510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0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(Adjusted)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MSE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 square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Regression tree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1.4334670897300783</a:t>
                      </a: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0.63433758341579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Random forest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1.2825144779031699</a:t>
                      </a:r>
                      <a:endParaRPr sz="18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0.6856055065919986</a:t>
                      </a:r>
                      <a:endParaRPr sz="18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Machine learning- decision tree</a:t>
            </a:r>
            <a:endParaRPr b="1"/>
          </a:p>
        </p:txBody>
      </p:sp>
      <p:sp>
        <p:nvSpPr>
          <p:cNvPr id="203" name="Google Shape;20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900" y="1152475"/>
            <a:ext cx="4260301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5200" y="1152475"/>
            <a:ext cx="4374399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/>
        </p:nvSpPr>
        <p:spPr>
          <a:xfrm>
            <a:off x="355675" y="4623675"/>
            <a:ext cx="3967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Regression tree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4842400" y="4623675"/>
            <a:ext cx="3967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Random Forest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6219625" y="752275"/>
            <a:ext cx="268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X: Actual 		Y:Predicted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Google Shape;213;p29"/>
          <p:cNvGraphicFramePr/>
          <p:nvPr/>
        </p:nvGraphicFramePr>
        <p:xfrm>
          <a:off x="869138" y="1615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{7393CC17-E04E-40E0-AB47-5961149FDEB5}</a:tableStyleId>
              </a:tblPr>
              <a:tblGrid>
                <a:gridCol w="250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6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06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7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Linear Regression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MSE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 square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7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Raw data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1.5082409483318104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0.6342647270003762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Data with inflation in mind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1.50562740505947</a:t>
                      </a: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0.6636029199484988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4" name="Google Shape;214;p29"/>
          <p:cNvSpPr txBox="1"/>
          <p:nvPr/>
        </p:nvSpPr>
        <p:spPr>
          <a:xfrm>
            <a:off x="869150" y="4366650"/>
            <a:ext cx="454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Important to consider inflation</a:t>
            </a:r>
            <a:endParaRPr sz="20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15" name="Google Shape;215;p29"/>
          <p:cNvGraphicFramePr/>
          <p:nvPr/>
        </p:nvGraphicFramePr>
        <p:xfrm>
          <a:off x="869150" y="223259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{7393CC17-E04E-40E0-AB47-5961149FDEB5}</a:tableStyleId>
              </a:tblPr>
              <a:tblGrid>
                <a:gridCol w="250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6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06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5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Random Forest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MSE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 square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Raw data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1.2825144779031699</a:t>
                      </a:r>
                      <a:endParaRPr sz="18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0.6348449716226254</a:t>
                      </a:r>
                      <a:endParaRPr sz="18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0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Data with inflation in mind</a:t>
                      </a:r>
                      <a:endParaRPr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1.3353476522971441</a:t>
                      </a: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8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0.6856055065919986</a:t>
                      </a:r>
                      <a:endParaRPr sz="18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6" name="Google Shape;216;p29"/>
          <p:cNvSpPr txBox="1"/>
          <p:nvPr/>
        </p:nvSpPr>
        <p:spPr>
          <a:xfrm>
            <a:off x="7084100" y="1740000"/>
            <a:ext cx="1368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↑ by 0.03 </a:t>
            </a:r>
            <a:endParaRPr sz="20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7019975" y="3849200"/>
            <a:ext cx="1368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↑ by 0.051</a:t>
            </a:r>
            <a:endParaRPr sz="20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311700" y="386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Outcome &amp; Data-driven Insights</a:t>
            </a:r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body" idx="1"/>
          </p:nvPr>
        </p:nvSpPr>
        <p:spPr>
          <a:xfrm>
            <a:off x="311700" y="11251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Outcome: </a:t>
            </a:r>
            <a:r>
              <a:rPr lang="zh-CN" sz="2000">
                <a:solidFill>
                  <a:schemeClr val="dk1"/>
                </a:solidFill>
              </a:rPr>
              <a:t>Aquire a prediction model with 0.68 R² value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dk1"/>
                </a:solidFill>
              </a:rPr>
              <a:t>		    Revenue Prediction HTML webpage 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Insights:</a:t>
            </a:r>
            <a:endParaRPr sz="2000" b="1">
              <a:solidFill>
                <a:schemeClr val="dk2"/>
              </a:solidFill>
            </a:endParaRPr>
          </a:p>
          <a:p>
            <a:pPr marL="914400" lvl="0" indent="-342900" algn="l" rtl="0">
              <a:lnSpc>
                <a:spcPct val="190909"/>
              </a:lnSpc>
              <a:spcBef>
                <a:spcPts val="1800"/>
              </a:spcBef>
              <a:spcAft>
                <a:spcPts val="0"/>
              </a:spcAft>
              <a:buClr>
                <a:srgbClr val="292929"/>
              </a:buClr>
              <a:buSzPts val="1800"/>
              <a:buChar char="➢"/>
            </a:pP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Higher </a:t>
            </a: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budget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 &amp; Higher </a:t>
            </a: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vote count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 → Higher revenue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914400" lvl="0" indent="-342900" algn="l" rtl="0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➢"/>
            </a:pP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Release in </a:t>
            </a: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May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, </a:t>
            </a: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Jun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, and </a:t>
            </a: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Nov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 → Higher revenue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914400" lvl="0" indent="-342900" algn="l" rtl="0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➢"/>
            </a:pPr>
            <a:r>
              <a:rPr lang="zh-CN" b="1">
                <a:solidFill>
                  <a:srgbClr val="292929"/>
                </a:solidFill>
                <a:highlight>
                  <a:srgbClr val="FFFFFF"/>
                </a:highlight>
              </a:rPr>
              <a:t>Inflation</a:t>
            </a:r>
            <a:r>
              <a:rPr lang="zh-CN">
                <a:solidFill>
                  <a:srgbClr val="292929"/>
                </a:solidFill>
                <a:highlight>
                  <a:srgbClr val="FFFFFF"/>
                </a:highlight>
              </a:rPr>
              <a:t> plays an important role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>
            <a:spLocks noGrp="1"/>
          </p:cNvSpPr>
          <p:nvPr>
            <p:ph type="title"/>
          </p:nvPr>
        </p:nvSpPr>
        <p:spPr>
          <a:xfrm>
            <a:off x="311700" y="386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Potential Improvement</a:t>
            </a:r>
            <a:endParaRPr/>
          </a:p>
        </p:txBody>
      </p:sp>
      <p:sp>
        <p:nvSpPr>
          <p:cNvPr id="229" name="Google Shape;229;p31"/>
          <p:cNvSpPr txBox="1">
            <a:spLocks noGrp="1"/>
          </p:cNvSpPr>
          <p:nvPr>
            <p:ph type="body" idx="1"/>
          </p:nvPr>
        </p:nvSpPr>
        <p:spPr>
          <a:xfrm>
            <a:off x="623400" y="1271525"/>
            <a:ext cx="8520600" cy="27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➢"/>
            </a:pPr>
            <a:r>
              <a:rPr lang="zh-CN" sz="2000">
                <a:solidFill>
                  <a:srgbClr val="000000"/>
                </a:solidFill>
              </a:rPr>
              <a:t>Consider cast, directors, overview, and other factors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➢"/>
            </a:pPr>
            <a:r>
              <a:rPr lang="zh-CN" sz="2000">
                <a:solidFill>
                  <a:srgbClr val="000000"/>
                </a:solidFill>
              </a:rPr>
              <a:t>Group production companies in a better way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➢"/>
            </a:pPr>
            <a:r>
              <a:rPr lang="zh-CN" sz="2000">
                <a:solidFill>
                  <a:srgbClr val="000000"/>
                </a:solidFill>
              </a:rPr>
              <a:t>Do a PCA or LDA to eliminate uncorrelated genre variables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➢"/>
            </a:pPr>
            <a:r>
              <a:rPr lang="zh-CN" sz="2000">
                <a:solidFill>
                  <a:srgbClr val="000000"/>
                </a:solidFill>
              </a:rPr>
              <a:t>Explore more models (e.g. XGBoost, Neural Network)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202725" y="169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Introduction</a:t>
            </a:r>
            <a:endParaRPr b="1"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741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Char char="➢"/>
            </a:pPr>
            <a:r>
              <a:rPr lang="zh-CN" sz="2040" b="1">
                <a:solidFill>
                  <a:schemeClr val="dk2"/>
                </a:solidFill>
              </a:rPr>
              <a:t>Problem</a:t>
            </a:r>
            <a:endParaRPr sz="2040" b="1">
              <a:solidFill>
                <a:schemeClr val="dk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3607675"/>
            <a:ext cx="168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Char char="➢"/>
            </a:pPr>
            <a:r>
              <a:rPr lang="zh-CN" sz="2040" b="1">
                <a:solidFill>
                  <a:schemeClr val="dk2"/>
                </a:solidFill>
              </a:rPr>
              <a:t>Dataset</a:t>
            </a:r>
            <a:endParaRPr sz="1840"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357975" y="4180375"/>
            <a:ext cx="479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CN" sz="2040"/>
              <a:t>Extracted using the </a:t>
            </a:r>
            <a:r>
              <a:rPr lang="zh-CN" sz="2040" b="1"/>
              <a:t>TMDB API</a:t>
            </a:r>
            <a:endParaRPr sz="2040" b="1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375" y="3467225"/>
            <a:ext cx="1455850" cy="14558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1274925" y="1189475"/>
            <a:ext cx="7448400" cy="9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40"/>
              <a:t>What makes a successful film? What movies make the most money at the box office?</a:t>
            </a:r>
            <a:endParaRPr sz="2040"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266450" y="2022275"/>
            <a:ext cx="190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Char char="➢"/>
            </a:pPr>
            <a:r>
              <a:rPr lang="zh-CN" sz="2040" b="1">
                <a:solidFill>
                  <a:schemeClr val="dk2"/>
                </a:solidFill>
              </a:rPr>
              <a:t>Objective</a:t>
            </a:r>
            <a:endParaRPr sz="1840"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1357975" y="2552225"/>
            <a:ext cx="7896600" cy="9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CN" sz="2040"/>
              <a:t>To develop a computational model for predicting movie revenues based on genre, popularity and other influencing factors</a:t>
            </a:r>
            <a:endParaRPr sz="2056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title"/>
          </p:nvPr>
        </p:nvSpPr>
        <p:spPr>
          <a:xfrm>
            <a:off x="311700" y="386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New Tools and Techniques Learnt </a:t>
            </a:r>
            <a:endParaRPr/>
          </a:p>
        </p:txBody>
      </p:sp>
      <p:sp>
        <p:nvSpPr>
          <p:cNvPr id="235" name="Google Shape;235;p32"/>
          <p:cNvSpPr txBox="1">
            <a:spLocks noGrp="1"/>
          </p:cNvSpPr>
          <p:nvPr>
            <p:ph type="body" idx="1"/>
          </p:nvPr>
        </p:nvSpPr>
        <p:spPr>
          <a:xfrm>
            <a:off x="399600" y="959275"/>
            <a:ext cx="8920200" cy="40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Data crawling via API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Pandas Profiling</a:t>
            </a:r>
            <a:endParaRPr sz="2000">
              <a:solidFill>
                <a:srgbClr val="000000"/>
              </a:solidFill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zh-CN" sz="2000">
                <a:solidFill>
                  <a:srgbClr val="000000"/>
                </a:solidFill>
              </a:rPr>
              <a:t>Genrate interactive HTML report of first-level EDA 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WordCloud</a:t>
            </a:r>
            <a:endParaRPr sz="2000">
              <a:solidFill>
                <a:srgbClr val="000000"/>
              </a:solidFill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zh-CN" sz="2000">
                <a:solidFill>
                  <a:srgbClr val="000000"/>
                </a:solidFill>
              </a:rPr>
              <a:t> Visual representations of words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Categorical data</a:t>
            </a:r>
            <a:r>
              <a:rPr lang="zh-CN" sz="2000">
                <a:solidFill>
                  <a:srgbClr val="000000"/>
                </a:solidFill>
              </a:rPr>
              <a:t> </a:t>
            </a:r>
            <a:endParaRPr sz="2000">
              <a:solidFill>
                <a:srgbClr val="000000"/>
              </a:solidFill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>
                <a:solidFill>
                  <a:srgbClr val="000000"/>
                </a:solidFill>
              </a:rPr>
              <a:t>One-hot encode, Combine level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Prediction models </a:t>
            </a:r>
            <a:endParaRPr sz="2000">
              <a:solidFill>
                <a:srgbClr val="000000"/>
              </a:solidFill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>
                <a:solidFill>
                  <a:srgbClr val="000000"/>
                </a:solidFill>
              </a:rPr>
              <a:t>Regression Tree, Random Forest, Ridge Regression, LASSO Regression</a:t>
            </a: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➢"/>
            </a:pPr>
            <a:r>
              <a:rPr lang="zh-CN" sz="2000" b="1">
                <a:solidFill>
                  <a:schemeClr val="dk2"/>
                </a:solidFill>
              </a:rPr>
              <a:t>HTML, Javascript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>
            <a:spLocks noGrp="1"/>
          </p:cNvSpPr>
          <p:nvPr>
            <p:ph type="title"/>
          </p:nvPr>
        </p:nvSpPr>
        <p:spPr>
          <a:xfrm>
            <a:off x="311700" y="386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Contribution</a:t>
            </a:r>
            <a:endParaRPr/>
          </a:p>
        </p:txBody>
      </p:sp>
      <p:sp>
        <p:nvSpPr>
          <p:cNvPr id="241" name="Google Shape;241;p33"/>
          <p:cNvSpPr txBox="1">
            <a:spLocks noGrp="1"/>
          </p:cNvSpPr>
          <p:nvPr>
            <p:ph type="body" idx="1"/>
          </p:nvPr>
        </p:nvSpPr>
        <p:spPr>
          <a:xfrm>
            <a:off x="311700" y="11251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Data Acquisition</a:t>
            </a:r>
            <a:r>
              <a:rPr lang="zh-CN" sz="2000">
                <a:solidFill>
                  <a:srgbClr val="000000"/>
                </a:solidFill>
              </a:rPr>
              <a:t> - ZHANG CHI, JIANG YUXIN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Data Cleaning</a:t>
            </a:r>
            <a:r>
              <a:rPr lang="zh-CN" sz="2000">
                <a:solidFill>
                  <a:srgbClr val="000000"/>
                </a:solidFill>
              </a:rPr>
              <a:t> - JIANG YUXIN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Feature Engineering </a:t>
            </a:r>
            <a:r>
              <a:rPr lang="zh-CN" sz="2000">
                <a:solidFill>
                  <a:srgbClr val="000000"/>
                </a:solidFill>
              </a:rPr>
              <a:t>- JIANG YUXIN, ZHANG MENGAO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Exploratary Data Analysis</a:t>
            </a:r>
            <a:r>
              <a:rPr lang="zh-CN" sz="2000">
                <a:solidFill>
                  <a:srgbClr val="000000"/>
                </a:solidFill>
              </a:rPr>
              <a:t> - JIANG YUXIN, ZHANG MENGAO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Machine Learing</a:t>
            </a:r>
            <a:r>
              <a:rPr lang="zh-CN" sz="2000">
                <a:solidFill>
                  <a:srgbClr val="000000"/>
                </a:solidFill>
              </a:rPr>
              <a:t> - ZHANG MENGAO, ZHANG CHI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2000" b="1">
                <a:solidFill>
                  <a:schemeClr val="dk2"/>
                </a:solidFill>
              </a:rPr>
              <a:t>Interactional Prediction Tool</a:t>
            </a:r>
            <a:r>
              <a:rPr lang="zh-CN" sz="2000">
                <a:solidFill>
                  <a:srgbClr val="000000"/>
                </a:solidFill>
              </a:rPr>
              <a:t> - ZHANG CHI 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External Sources</a:t>
            </a:r>
            <a:endParaRPr b="1"/>
          </a:p>
        </p:txBody>
      </p:sp>
      <p:sp>
        <p:nvSpPr>
          <p:cNvPr id="247" name="Google Shape;247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Inflation rate retrieved from: </a:t>
            </a:r>
            <a:r>
              <a:rPr lang="zh-CN" sz="2000" u="sng">
                <a:solidFill>
                  <a:schemeClr val="hlink"/>
                </a:solidFill>
                <a:hlinkClick r:id="rId3"/>
              </a:rPr>
              <a:t>https://smartasset.com/investing/inflation-calculator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/>
              <a:t>Relative programing language learn from: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u="sng">
                <a:solidFill>
                  <a:schemeClr val="hlink"/>
                </a:solidFill>
                <a:hlinkClick r:id="rId4"/>
              </a:rPr>
              <a:t>https://www.w3schools.com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 u="sng">
                <a:solidFill>
                  <a:schemeClr val="hlink"/>
                </a:solidFill>
                <a:hlinkClick r:id="rId5"/>
              </a:rPr>
              <a:t>https://stackoverflow.com/</a:t>
            </a:r>
            <a:r>
              <a:rPr lang="zh-CN" sz="2000"/>
              <a:t> 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/>
        </p:nvSpPr>
        <p:spPr>
          <a:xfrm>
            <a:off x="2046300" y="571200"/>
            <a:ext cx="5051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600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6600"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3194225" y="4067125"/>
            <a:ext cx="241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FS6 - Group 2 </a:t>
            </a:r>
            <a:endParaRPr b="1"/>
          </a:p>
        </p:txBody>
      </p:sp>
      <p:sp>
        <p:nvSpPr>
          <p:cNvPr id="254" name="Google Shape;254;p35"/>
          <p:cNvSpPr txBox="1">
            <a:spLocks noGrp="1"/>
          </p:cNvSpPr>
          <p:nvPr>
            <p:ph type="title"/>
          </p:nvPr>
        </p:nvSpPr>
        <p:spPr>
          <a:xfrm>
            <a:off x="5955800" y="3836450"/>
            <a:ext cx="27339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zh-CN" sz="2000"/>
              <a:t>JIANG YUXIN   -</a:t>
            </a:r>
            <a:endParaRPr sz="2000"/>
          </a:p>
        </p:txBody>
      </p:sp>
      <p:pic>
        <p:nvPicPr>
          <p:cNvPr id="255" name="Google Shape;255;p35"/>
          <p:cNvPicPr preferRelativeResize="0"/>
          <p:nvPr/>
        </p:nvPicPr>
        <p:blipFill rotWithShape="1">
          <a:blip r:embed="rId3">
            <a:alphaModFix/>
          </a:blip>
          <a:srcRect t="12881" b="13426"/>
          <a:stretch/>
        </p:blipFill>
        <p:spPr>
          <a:xfrm>
            <a:off x="3548475" y="1836775"/>
            <a:ext cx="1589250" cy="1563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5"/>
          <p:cNvPicPr preferRelativeResize="0"/>
          <p:nvPr/>
        </p:nvPicPr>
        <p:blipFill rotWithShape="1">
          <a:blip r:embed="rId4">
            <a:alphaModFix/>
          </a:blip>
          <a:srcRect t="15038"/>
          <a:stretch/>
        </p:blipFill>
        <p:spPr>
          <a:xfrm>
            <a:off x="814350" y="1946225"/>
            <a:ext cx="1668150" cy="189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5"/>
          <p:cNvSpPr txBox="1"/>
          <p:nvPr/>
        </p:nvSpPr>
        <p:spPr>
          <a:xfrm>
            <a:off x="427550" y="3836450"/>
            <a:ext cx="260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-"/>
            </a:pPr>
            <a:r>
              <a:rPr lang="zh-CN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ZHANG CHI   -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35"/>
          <p:cNvSpPr txBox="1"/>
          <p:nvPr/>
        </p:nvSpPr>
        <p:spPr>
          <a:xfrm>
            <a:off x="2906700" y="3574513"/>
            <a:ext cx="2872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-"/>
            </a:pPr>
            <a:r>
              <a:rPr lang="zh-CN" sz="2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ZHANG MENGAO -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9" name="Google Shape;259;p35"/>
          <p:cNvPicPr preferRelativeResize="0"/>
          <p:nvPr/>
        </p:nvPicPr>
        <p:blipFill rotWithShape="1">
          <a:blip r:embed="rId5">
            <a:alphaModFix/>
          </a:blip>
          <a:srcRect l="38274" t="15019" r="10330" b="9995"/>
          <a:stretch/>
        </p:blipFill>
        <p:spPr>
          <a:xfrm>
            <a:off x="6420887" y="1771800"/>
            <a:ext cx="1803738" cy="19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105925" y="1972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/>
              <a:t>Data  Preparation</a:t>
            </a:r>
            <a:endParaRPr b="1"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105925" y="969950"/>
            <a:ext cx="27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Char char="➢"/>
            </a:pPr>
            <a:r>
              <a:rPr lang="zh-CN" sz="2040" b="1">
                <a:solidFill>
                  <a:schemeClr val="dk2"/>
                </a:solidFill>
              </a:rPr>
              <a:t>About the dataset</a:t>
            </a:r>
            <a:endParaRPr sz="184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450" y="1484325"/>
            <a:ext cx="2659825" cy="33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329025" y="197275"/>
            <a:ext cx="27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814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Char char="➢"/>
            </a:pPr>
            <a:r>
              <a:rPr lang="zh-CN" sz="2040" b="1">
                <a:solidFill>
                  <a:schemeClr val="dk2"/>
                </a:solidFill>
              </a:rPr>
              <a:t>Data cleaning</a:t>
            </a:r>
            <a:endParaRPr sz="2040" b="1">
              <a:solidFill>
                <a:schemeClr val="dk2"/>
              </a:solidFill>
            </a:endParaRPr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204200" y="696225"/>
            <a:ext cx="5833200" cy="43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zh-CN" sz="1600" b="1">
                <a:solidFill>
                  <a:schemeClr val="dk1"/>
                </a:solidFill>
              </a:rPr>
              <a:t>Remove duplicate rows</a:t>
            </a:r>
            <a:r>
              <a:rPr lang="zh-CN" sz="1600">
                <a:solidFill>
                  <a:schemeClr val="dk1"/>
                </a:solidFill>
              </a:rPr>
              <a:t>  ⇒ Data dims </a:t>
            </a:r>
            <a:r>
              <a:rPr lang="zh-CN" sz="1600" u="sng">
                <a:solidFill>
                  <a:schemeClr val="dk1"/>
                </a:solidFill>
              </a:rPr>
              <a:t>(13529, 21)</a:t>
            </a:r>
            <a:endParaRPr sz="1600" u="sng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zh-CN" sz="1600" b="1">
                <a:solidFill>
                  <a:schemeClr val="dk1"/>
                </a:solidFill>
              </a:rPr>
              <a:t>Drop useless columns</a:t>
            </a:r>
            <a:r>
              <a:rPr lang="zh-CN" sz="1600">
                <a:solidFill>
                  <a:schemeClr val="dk1"/>
                </a:solidFill>
              </a:rPr>
              <a:t> ⇒ Data dims </a:t>
            </a:r>
            <a:r>
              <a:rPr lang="zh-CN" sz="1600" u="sng">
                <a:solidFill>
                  <a:schemeClr val="dk1"/>
                </a:solidFill>
              </a:rPr>
              <a:t>(13529, 11)</a:t>
            </a:r>
            <a:endParaRPr sz="1600" u="sng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CN" sz="1600">
                <a:solidFill>
                  <a:schemeClr val="dk1"/>
                </a:solidFill>
              </a:rPr>
              <a:t>id, belongs_to_collection, overview, title ...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zh-CN" sz="1600" b="1">
                <a:solidFill>
                  <a:schemeClr val="dk1"/>
                </a:solidFill>
              </a:rPr>
              <a:t>Drop rows which contain inappropriate values </a:t>
            </a:r>
            <a:r>
              <a:rPr lang="zh-CN" sz="1600">
                <a:solidFill>
                  <a:schemeClr val="dk1"/>
                </a:solidFill>
              </a:rPr>
              <a:t>⇒ Data dims </a:t>
            </a:r>
            <a:r>
              <a:rPr lang="zh-CN" sz="1600" u="sng">
                <a:solidFill>
                  <a:schemeClr val="dk1"/>
                </a:solidFill>
              </a:rPr>
              <a:t>(5254, 10)</a:t>
            </a:r>
            <a:endParaRPr sz="1600" u="sng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CN" sz="1600">
                <a:solidFill>
                  <a:schemeClr val="dk1"/>
                </a:solidFill>
              </a:rPr>
              <a:t>zero values in the budget, revenue and runtime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CN" sz="1600">
                <a:solidFill>
                  <a:schemeClr val="dk1"/>
                </a:solidFill>
              </a:rPr>
              <a:t>Post Production for the status columns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zh-CN" sz="1600" b="1">
                <a:solidFill>
                  <a:schemeClr val="dk1"/>
                </a:solidFill>
              </a:rPr>
              <a:t>Change column format</a:t>
            </a:r>
            <a:endParaRPr sz="1600" b="1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CN" sz="1600">
                <a:solidFill>
                  <a:schemeClr val="dk1"/>
                </a:solidFill>
              </a:rPr>
              <a:t>Genres, Production_Companies: Parse json to string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CN" sz="1600">
                <a:solidFill>
                  <a:schemeClr val="dk1"/>
                </a:solidFill>
              </a:rPr>
              <a:t>Realease_Date: Change string to Datetime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zh-CN" sz="1600" b="1">
                <a:solidFill>
                  <a:schemeClr val="dk1"/>
                </a:solidFill>
              </a:rPr>
              <a:t>Extract year and month of release date and Put into new columns</a:t>
            </a:r>
            <a:r>
              <a:rPr lang="zh-CN" sz="1600">
                <a:solidFill>
                  <a:schemeClr val="dk1"/>
                </a:solidFill>
              </a:rPr>
              <a:t> ⇒ Data dims </a:t>
            </a:r>
            <a:r>
              <a:rPr lang="zh-CN" sz="1600" u="sng">
                <a:solidFill>
                  <a:schemeClr val="dk1"/>
                </a:solidFill>
              </a:rPr>
              <a:t>(5254, 11)</a:t>
            </a:r>
            <a:endParaRPr sz="1600" b="1" u="sng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950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sp>
        <p:nvSpPr>
          <p:cNvPr id="89" name="Google Shape;89;p16"/>
          <p:cNvSpPr txBox="1"/>
          <p:nvPr/>
        </p:nvSpPr>
        <p:spPr>
          <a:xfrm>
            <a:off x="306300" y="751225"/>
            <a:ext cx="38250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81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Font typeface="Proxima Nova"/>
              <a:buChar char="➢"/>
            </a:pPr>
            <a:r>
              <a:rPr lang="zh-CN" sz="2040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Revenue &amp; Budget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r="50480"/>
          <a:stretch/>
        </p:blipFill>
        <p:spPr>
          <a:xfrm>
            <a:off x="211200" y="1249825"/>
            <a:ext cx="2701501" cy="228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4">
            <a:alphaModFix/>
          </a:blip>
          <a:srcRect r="51425"/>
          <a:stretch/>
        </p:blipFill>
        <p:spPr>
          <a:xfrm>
            <a:off x="3159475" y="2743305"/>
            <a:ext cx="2701500" cy="226072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6482700" y="4032550"/>
            <a:ext cx="23238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Highly right-skewed </a:t>
            </a:r>
            <a:endParaRPr sz="16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=&gt; log transformation</a:t>
            </a:r>
            <a:endParaRPr sz="16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0225" y="909650"/>
            <a:ext cx="2786275" cy="2404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6"/>
          <p:cNvCxnSpPr>
            <a:stCxn id="90" idx="2"/>
            <a:endCxn id="91" idx="1"/>
          </p:cNvCxnSpPr>
          <p:nvPr/>
        </p:nvCxnSpPr>
        <p:spPr>
          <a:xfrm rot="-5400000" flipH="1">
            <a:off x="2190901" y="2905000"/>
            <a:ext cx="339600" cy="1597500"/>
          </a:xfrm>
          <a:prstGeom prst="bentConnector2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" name="Google Shape;95;p16"/>
          <p:cNvCxnSpPr>
            <a:stCxn id="91" idx="3"/>
            <a:endCxn id="93" idx="2"/>
          </p:cNvCxnSpPr>
          <p:nvPr/>
        </p:nvCxnSpPr>
        <p:spPr>
          <a:xfrm rot="10800000" flipH="1">
            <a:off x="5860974" y="3314465"/>
            <a:ext cx="1552500" cy="559200"/>
          </a:xfrm>
          <a:prstGeom prst="bentConnector2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96" name="Google Shape;9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2500" y="792388"/>
            <a:ext cx="1898469" cy="19097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482800" y="4032550"/>
            <a:ext cx="2566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Adjust the revenue according to inflation</a:t>
            </a:r>
            <a:endParaRPr sz="20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9000" y="1693572"/>
            <a:ext cx="1552500" cy="898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sp>
        <p:nvSpPr>
          <p:cNvPr id="104" name="Google Shape;104;p17"/>
          <p:cNvSpPr txBox="1"/>
          <p:nvPr/>
        </p:nvSpPr>
        <p:spPr>
          <a:xfrm>
            <a:off x="107350" y="658800"/>
            <a:ext cx="38250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81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Font typeface="Proxima Nova"/>
              <a:buChar char="➢"/>
            </a:pPr>
            <a:r>
              <a:rPr lang="zh-CN" sz="2040" b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Other Numeric Variables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50" y="1157400"/>
            <a:ext cx="4515131" cy="389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5802" y="751225"/>
            <a:ext cx="4062998" cy="42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/>
          <p:nvPr/>
        </p:nvSpPr>
        <p:spPr>
          <a:xfrm>
            <a:off x="5713725" y="911950"/>
            <a:ext cx="399300" cy="4548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241775" y="915250"/>
            <a:ext cx="399300" cy="4482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 rot="10800000" flipH="1">
            <a:off x="7796050" y="911950"/>
            <a:ext cx="475200" cy="4548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107350" y="751225"/>
            <a:ext cx="5435700" cy="4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➢"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Genres          </a:t>
            </a:r>
            <a:r>
              <a:rPr lang="zh-C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Total 21 unique genres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5" y="1373475"/>
            <a:ext cx="6090151" cy="29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525" y="1938800"/>
            <a:ext cx="2727850" cy="179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462750" y="4373950"/>
            <a:ext cx="821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Drama is the most popular genre, followed by Comedy, Action and Thriller.</a:t>
            </a:r>
            <a:endParaRPr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50" y="1772875"/>
            <a:ext cx="6192324" cy="2900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9676" y="2938501"/>
            <a:ext cx="2529525" cy="181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07350" y="751225"/>
            <a:ext cx="5435700" cy="4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➢"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Genres vs Revenue</a:t>
            </a:r>
            <a:endParaRPr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8075" y="962100"/>
            <a:ext cx="2412726" cy="176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923725" y="1137200"/>
            <a:ext cx="528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Does the movie genres affect revenue?</a:t>
            </a:r>
            <a:endParaRPr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2911200" y="1399700"/>
            <a:ext cx="62328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1100"/>
              </a:spcAft>
              <a:buNone/>
            </a:pPr>
            <a:r>
              <a:rPr lang="zh-CN"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Divide production companies into three classes according to the number of movies they produced</a:t>
            </a:r>
            <a:endParaRPr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575" y="2356550"/>
            <a:ext cx="6480975" cy="239109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107350" y="751225"/>
            <a:ext cx="34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➢"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Production_company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050" y="1399700"/>
            <a:ext cx="2278099" cy="278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/>
        </p:nvSpPr>
        <p:spPr>
          <a:xfrm>
            <a:off x="107350" y="751225"/>
            <a:ext cx="270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Char char="➢"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Release_month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3" y="1243825"/>
            <a:ext cx="6843422" cy="3594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107350" y="2160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 b="1"/>
              <a:t>Exploration Data Analysis &amp; Feature Engineering</a:t>
            </a:r>
            <a:endParaRPr b="1"/>
          </a:p>
        </p:txBody>
      </p:sp>
      <p:sp>
        <p:nvSpPr>
          <p:cNvPr id="145" name="Google Shape;145;p21"/>
          <p:cNvSpPr/>
          <p:nvPr/>
        </p:nvSpPr>
        <p:spPr>
          <a:xfrm>
            <a:off x="2415900" y="1428925"/>
            <a:ext cx="2036100" cy="2526000"/>
          </a:xfrm>
          <a:prstGeom prst="ellipse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5681800" y="1730996"/>
            <a:ext cx="1555200" cy="2039100"/>
          </a:xfrm>
          <a:prstGeom prst="ellipse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7432600" y="1243825"/>
            <a:ext cx="15552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Summer Vacation</a:t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May - Jun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Christmas</a:t>
            </a:r>
            <a:endParaRPr sz="2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Nov - Dec</a:t>
            </a:r>
            <a:endParaRPr sz="20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834</Words>
  <Application>Microsoft Office PowerPoint</Application>
  <PresentationFormat>On-screen Show (16:9)</PresentationFormat>
  <Paragraphs>168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Georgia</vt:lpstr>
      <vt:lpstr>Proxima Nova</vt:lpstr>
      <vt:lpstr>Times New Roman</vt:lpstr>
      <vt:lpstr>Arial</vt:lpstr>
      <vt:lpstr>Raleway</vt:lpstr>
      <vt:lpstr>Lato</vt:lpstr>
      <vt:lpstr>Spearmint</vt:lpstr>
      <vt:lpstr>Predicting Movie Revenue  with Machine Learning Methods  using TMDB dataset </vt:lpstr>
      <vt:lpstr>Introduction</vt:lpstr>
      <vt:lpstr>Data  Preparation</vt:lpstr>
      <vt:lpstr>Exploration Data Analysis &amp; Feature Engineering</vt:lpstr>
      <vt:lpstr>Exploration Data Analysis &amp; Feature Engineering</vt:lpstr>
      <vt:lpstr>Exploration Data Analysis &amp; Feature Engineering</vt:lpstr>
      <vt:lpstr>Exploration Data Analysis &amp; Feature Engineering</vt:lpstr>
      <vt:lpstr>Exploration Data Analysis &amp; Feature Engineering</vt:lpstr>
      <vt:lpstr>Exploration Data Analysis &amp; Feature Engineering</vt:lpstr>
      <vt:lpstr>Exploration Data Analysis &amp; Feature Engineering</vt:lpstr>
      <vt:lpstr>Machine Learning --- Regression</vt:lpstr>
      <vt:lpstr>Machine Learning --- Regression</vt:lpstr>
      <vt:lpstr>PowerPoint Presentation</vt:lpstr>
      <vt:lpstr>Machine learning- decision tree</vt:lpstr>
      <vt:lpstr>Machine learning- decision tree</vt:lpstr>
      <vt:lpstr>Machine learning- decision tree</vt:lpstr>
      <vt:lpstr>PowerPoint Presentation</vt:lpstr>
      <vt:lpstr>Outcome &amp; Data-driven Insights</vt:lpstr>
      <vt:lpstr>Potential Improvement</vt:lpstr>
      <vt:lpstr>New Tools and Techniques Learnt </vt:lpstr>
      <vt:lpstr>Contribution</vt:lpstr>
      <vt:lpstr>External Sources</vt:lpstr>
      <vt:lpstr>FS6 - Group 2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Movie Revenue  with Machine Learning Methods  using TMDB dataset </dc:title>
  <cp:lastModifiedBy>YUXIN JIANG</cp:lastModifiedBy>
  <cp:revision>1</cp:revision>
  <dcterms:modified xsi:type="dcterms:W3CDTF">2021-04-23T11:21:57Z</dcterms:modified>
</cp:coreProperties>
</file>